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media/image19.jpg" ContentType="image/jpeg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media/image20.jpg" ContentType="image/jpeg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4608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DE8C-47F1-E541-B4DD-C4EB8DF58A07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8A881-B894-ED44-9108-D3317422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DC475-BD9A-4C4C-9E91-34CA21719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0B865-101D-42C2-93FB-29B6974C9B7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6F404-25AD-4729-8DCA-9FD63CC46B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What qualifies as a “primary member”?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D98A1-F9BA-46AC-AE8D-6BF28E6A249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8F030-D480-4BF8-A5A1-5EAC1D71393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21F98-85C5-4099-909A-897DCED1C25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6E138-78E0-4CA9-A0CB-844F2F5E9DF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8E124-DEC8-46A0-BA9D-98DDD663474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3ED6D-599A-4C70-B6B3-127D6E08973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86328-5B4E-455F-8DFE-860E82FF6F4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C63E1-DB67-464D-A64D-58E1F1A3211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45FB2-DB14-4C1B-B29F-287FAD88323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8EF94-CF19-4934-B2A6-7A9319A6EC2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A2DAE-6FC3-481E-BE40-C4EA06F75DC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This is 2</a:t>
            </a:r>
            <a:r>
              <a:rPr lang="en-US" altLang="en-US" baseline="30000"/>
              <a:t>nd</a:t>
            </a:r>
            <a:r>
              <a:rPr lang="en-US" altLang="en-US"/>
              <a:t> Ave in Mount Vernon 5/709.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This bridge gets hit a lot. Note the couplers from previous repairs. Weight restrictions have been put on this bridge in the past.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This bridge is now history.</a:t>
            </a:r>
          </a:p>
        </p:txBody>
      </p:sp>
      <p:sp>
        <p:nvSpPr>
          <p:cNvPr id="2867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901722" cy="9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Missing rivet?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874A9-D3FF-4441-A0D8-1BEBDEA847B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CEA4B-432E-488C-B414-B8450E3EC41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5538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0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27052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32464" y="3354676"/>
            <a:ext cx="4021699" cy="27069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6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op, Three Photos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112" y="506501"/>
            <a:ext cx="8295209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3113" y="1262591"/>
            <a:ext cx="8295209" cy="315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368822" y="4556787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423366" y="4555033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296080" y="4555034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89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on Left Bullet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50362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07499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11171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  <p:sldLayoutId id="21474836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381" y="2574071"/>
            <a:ext cx="821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Post Seismic Bridge Inspection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81" y="3223471"/>
            <a:ext cx="714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/>
              </a:rPr>
              <a:t>Girders</a:t>
            </a:r>
          </a:p>
        </p:txBody>
      </p:sp>
    </p:spTree>
    <p:extLst>
      <p:ext uri="{BB962C8B-B14F-4D97-AF65-F5344CB8AC3E}">
        <p14:creationId xmlns:p14="http://schemas.microsoft.com/office/powerpoint/2010/main" val="919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 rot="5400000">
            <a:off x="2298411" y="2611472"/>
            <a:ext cx="4558273" cy="3189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Steel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05000" y="1404585"/>
            <a:ext cx="5775325" cy="471349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Bearing Stiffener Buckling</a:t>
            </a:r>
          </a:p>
        </p:txBody>
      </p:sp>
    </p:spTree>
    <p:extLst>
      <p:ext uri="{BB962C8B-B14F-4D97-AF65-F5344CB8AC3E}">
        <p14:creationId xmlns:p14="http://schemas.microsoft.com/office/powerpoint/2010/main" val="250316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73600" y="2348828"/>
            <a:ext cx="4033838" cy="282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348828"/>
            <a:ext cx="4033838" cy="2822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Straight</a:t>
            </a: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Steel Girder</a:t>
            </a:r>
          </a:p>
          <a:p>
            <a:pPr algn="l" eaLnBrk="1" hangingPunct="1">
              <a:defRPr/>
            </a:pPr>
            <a:endParaRPr lang="en-US" sz="3600" dirty="0">
              <a:solidFill>
                <a:srgbClr val="1D7D5B"/>
              </a:solidFill>
              <a:latin typeface="Arial Black"/>
              <a:cs typeface="Arial Black"/>
            </a:endParaRP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5183" y="1756520"/>
            <a:ext cx="8839200" cy="439918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Buckled or Fractured Horizontal </a:t>
            </a:r>
            <a:r>
              <a:rPr lang="en-US" sz="2800" dirty="0" err="1">
                <a:solidFill>
                  <a:prstClr val="black"/>
                </a:solidFill>
                <a:latin typeface="+mn-lt"/>
              </a:rPr>
              <a:t>Crossframe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39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>
            <a:spLocks noChangeAspect="1"/>
          </p:cNvSpPr>
          <p:nvPr/>
        </p:nvSpPr>
        <p:spPr>
          <a:xfrm>
            <a:off x="2234147" y="3024701"/>
            <a:ext cx="4666185" cy="344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4876800" y="3505200"/>
            <a:ext cx="1066800" cy="1219200"/>
          </a:xfrm>
          <a:prstGeom prst="cloud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4"/>
              </a:buBlip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63244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Steel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297113" y="1870898"/>
            <a:ext cx="4533900" cy="438671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Crack in Web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733719" y="2458058"/>
            <a:ext cx="7620000" cy="473680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Cracks in Primary Member</a:t>
            </a:r>
          </a:p>
        </p:txBody>
      </p:sp>
    </p:spTree>
    <p:extLst>
      <p:ext uri="{BB962C8B-B14F-4D97-AF65-F5344CB8AC3E}">
        <p14:creationId xmlns:p14="http://schemas.microsoft.com/office/powerpoint/2010/main" val="332454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375" y="2547587"/>
            <a:ext cx="4033838" cy="282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3600" y="2547587"/>
            <a:ext cx="4033838" cy="2822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2800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Horizontally Curved or Highly Skew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Steel Girder</a:t>
            </a:r>
          </a:p>
          <a:p>
            <a:pPr algn="l" eaLnBrk="1" hangingPunct="1">
              <a:defRPr/>
            </a:pPr>
            <a:endParaRPr lang="en-US" sz="3600" dirty="0">
              <a:solidFill>
                <a:srgbClr val="1D7D5B"/>
              </a:solidFill>
              <a:latin typeface="Arial Black"/>
              <a:cs typeface="Arial Black"/>
            </a:endParaRP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44600" y="1926284"/>
            <a:ext cx="6858000" cy="468126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Horizontal </a:t>
            </a:r>
            <a:r>
              <a:rPr lang="en-US" sz="2800" dirty="0" err="1">
                <a:solidFill>
                  <a:prstClr val="black"/>
                </a:solidFill>
                <a:latin typeface="+mn-lt"/>
              </a:rPr>
              <a:t>Crossframe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 Fracture</a:t>
            </a:r>
          </a:p>
        </p:txBody>
      </p:sp>
    </p:spTree>
    <p:extLst>
      <p:ext uri="{BB962C8B-B14F-4D97-AF65-F5344CB8AC3E}">
        <p14:creationId xmlns:p14="http://schemas.microsoft.com/office/powerpoint/2010/main" val="27278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>
            <a:spLocks noChangeAspect="1"/>
          </p:cNvSpPr>
          <p:nvPr/>
        </p:nvSpPr>
        <p:spPr>
          <a:xfrm>
            <a:off x="1373070" y="2147738"/>
            <a:ext cx="6413500" cy="426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61815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Steel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009900" y="1557338"/>
            <a:ext cx="3424238" cy="478852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Girder Buckling</a:t>
            </a:r>
          </a:p>
        </p:txBody>
      </p:sp>
    </p:spTree>
    <p:extLst>
      <p:ext uri="{BB962C8B-B14F-4D97-AF65-F5344CB8AC3E}">
        <p14:creationId xmlns:p14="http://schemas.microsoft.com/office/powerpoint/2010/main" val="296040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588"/>
            <a:ext cx="8229600" cy="3926576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2800" dirty="0"/>
              <a:t>Fill out forms for the last bridge</a:t>
            </a:r>
          </a:p>
        </p:txBody>
      </p:sp>
    </p:spTree>
    <p:extLst>
      <p:ext uri="{BB962C8B-B14F-4D97-AF65-F5344CB8AC3E}">
        <p14:creationId xmlns:p14="http://schemas.microsoft.com/office/powerpoint/2010/main" val="261366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38225" y="242889"/>
            <a:ext cx="69627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STATE OF CALIFORNIA</a:t>
            </a:r>
            <a:endParaRPr lang="en-US" altLang="en-US" sz="1800" b="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SAFETY ASSESSMENT PROGRAM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                                                   BRIDGE                         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endParaRPr lang="en-US" altLang="en-US" sz="1800" b="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b="0" dirty="0"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altLang="en-US" sz="1100" b="0" dirty="0">
                <a:cs typeface="Times New Roman" panose="02020603050405020304" pitchFamily="18" charset="0"/>
              </a:rPr>
              <a:t>Assessment Report No.  _________</a:t>
            </a:r>
            <a:endParaRPr lang="en-US" altLang="en-US" sz="11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51852" r="6934" b="16852"/>
          <a:stretch/>
        </p:blipFill>
        <p:spPr>
          <a:xfrm>
            <a:off x="1238251" y="1917701"/>
            <a:ext cx="667702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0700" y="428328"/>
            <a:ext cx="228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100" dirty="0">
                <a:cs typeface="Arial" panose="020B0604020202020204" pitchFamily="34" charset="0"/>
              </a:rPr>
              <a:t>Assessment Report # _________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2592" r="8061" b="57593"/>
          <a:stretch/>
        </p:blipFill>
        <p:spPr>
          <a:xfrm>
            <a:off x="895350" y="711201"/>
            <a:ext cx="7181968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95775" y="333366"/>
            <a:ext cx="302895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100" b="0" dirty="0">
                <a:cs typeface="Times New Roman" panose="02020603050405020304" pitchFamily="18" charset="0"/>
              </a:rPr>
              <a:t>Assessment Report # 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44074" r="9259" b="12963"/>
          <a:stretch/>
        </p:blipFill>
        <p:spPr>
          <a:xfrm>
            <a:off x="1643062" y="749300"/>
            <a:ext cx="5881688" cy="52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8. Deck Soffit (underside)</a:t>
            </a:r>
          </a:p>
        </p:txBody>
      </p:sp>
      <p:pic>
        <p:nvPicPr>
          <p:cNvPr id="20483" name="Picture 3" descr="BridgeProfil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291013"/>
          </a:xfrm>
          <a:noFill/>
          <a:ln w="38100" cap="flat" algn="ctr">
            <a:solidFill>
              <a:srgbClr val="19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676400" y="24384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532615" y="227916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354311" name="Freeform 7"/>
          <p:cNvSpPr>
            <a:spLocks/>
          </p:cNvSpPr>
          <p:nvPr/>
        </p:nvSpPr>
        <p:spPr bwMode="auto">
          <a:xfrm>
            <a:off x="838200" y="2346326"/>
            <a:ext cx="909638" cy="387351"/>
          </a:xfrm>
          <a:custGeom>
            <a:avLst/>
            <a:gdLst>
              <a:gd name="T0" fmla="*/ 0 w 573"/>
              <a:gd name="T1" fmla="*/ 154 h 244"/>
              <a:gd name="T2" fmla="*/ 120 w 573"/>
              <a:gd name="T3" fmla="*/ 238 h 244"/>
              <a:gd name="T4" fmla="*/ 222 w 573"/>
              <a:gd name="T5" fmla="*/ 190 h 244"/>
              <a:gd name="T6" fmla="*/ 222 w 573"/>
              <a:gd name="T7" fmla="*/ 40 h 244"/>
              <a:gd name="T8" fmla="*/ 360 w 573"/>
              <a:gd name="T9" fmla="*/ 22 h 244"/>
              <a:gd name="T10" fmla="*/ 573 w 573"/>
              <a:gd name="T11" fmla="*/ 17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244">
                <a:moveTo>
                  <a:pt x="0" y="154"/>
                </a:moveTo>
                <a:cubicBezTo>
                  <a:pt x="20" y="168"/>
                  <a:pt x="83" y="232"/>
                  <a:pt x="120" y="238"/>
                </a:cubicBezTo>
                <a:cubicBezTo>
                  <a:pt x="157" y="244"/>
                  <a:pt x="205" y="223"/>
                  <a:pt x="222" y="190"/>
                </a:cubicBezTo>
                <a:cubicBezTo>
                  <a:pt x="239" y="157"/>
                  <a:pt x="199" y="68"/>
                  <a:pt x="222" y="40"/>
                </a:cubicBezTo>
                <a:cubicBezTo>
                  <a:pt x="245" y="12"/>
                  <a:pt x="302" y="0"/>
                  <a:pt x="360" y="22"/>
                </a:cubicBezTo>
                <a:cubicBezTo>
                  <a:pt x="418" y="44"/>
                  <a:pt x="529" y="141"/>
                  <a:pt x="573" y="1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2438400" y="19050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2.</a:t>
            </a: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1828800" y="27432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2.</a:t>
            </a:r>
          </a:p>
        </p:txBody>
      </p:sp>
      <p:sp>
        <p:nvSpPr>
          <p:cNvPr id="354314" name="Freeform 10"/>
          <p:cNvSpPr>
            <a:spLocks/>
          </p:cNvSpPr>
          <p:nvPr/>
        </p:nvSpPr>
        <p:spPr bwMode="auto">
          <a:xfrm>
            <a:off x="1914526" y="2551114"/>
            <a:ext cx="1090613" cy="612775"/>
          </a:xfrm>
          <a:custGeom>
            <a:avLst/>
            <a:gdLst>
              <a:gd name="T0" fmla="*/ 0 w 687"/>
              <a:gd name="T1" fmla="*/ 106 h 386"/>
              <a:gd name="T2" fmla="*/ 57 w 687"/>
              <a:gd name="T3" fmla="*/ 133 h 386"/>
              <a:gd name="T4" fmla="*/ 120 w 687"/>
              <a:gd name="T5" fmla="*/ 94 h 386"/>
              <a:gd name="T6" fmla="*/ 138 w 687"/>
              <a:gd name="T7" fmla="*/ 25 h 386"/>
              <a:gd name="T8" fmla="*/ 228 w 687"/>
              <a:gd name="T9" fmla="*/ 1 h 386"/>
              <a:gd name="T10" fmla="*/ 315 w 687"/>
              <a:gd name="T11" fmla="*/ 34 h 386"/>
              <a:gd name="T12" fmla="*/ 333 w 687"/>
              <a:gd name="T13" fmla="*/ 97 h 386"/>
              <a:gd name="T14" fmla="*/ 309 w 687"/>
              <a:gd name="T15" fmla="*/ 151 h 386"/>
              <a:gd name="T16" fmla="*/ 246 w 687"/>
              <a:gd name="T17" fmla="*/ 187 h 386"/>
              <a:gd name="T18" fmla="*/ 171 w 687"/>
              <a:gd name="T19" fmla="*/ 235 h 386"/>
              <a:gd name="T20" fmla="*/ 138 w 687"/>
              <a:gd name="T21" fmla="*/ 313 h 386"/>
              <a:gd name="T22" fmla="*/ 252 w 687"/>
              <a:gd name="T23" fmla="*/ 367 h 386"/>
              <a:gd name="T24" fmla="*/ 399 w 687"/>
              <a:gd name="T25" fmla="*/ 244 h 386"/>
              <a:gd name="T26" fmla="*/ 522 w 687"/>
              <a:gd name="T27" fmla="*/ 241 h 386"/>
              <a:gd name="T28" fmla="*/ 555 w 687"/>
              <a:gd name="T29" fmla="*/ 292 h 386"/>
              <a:gd name="T30" fmla="*/ 540 w 687"/>
              <a:gd name="T31" fmla="*/ 361 h 386"/>
              <a:gd name="T32" fmla="*/ 615 w 687"/>
              <a:gd name="T33" fmla="*/ 385 h 386"/>
              <a:gd name="T34" fmla="*/ 687 w 687"/>
              <a:gd name="T35" fmla="*/ 35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7" h="386">
                <a:moveTo>
                  <a:pt x="0" y="106"/>
                </a:moveTo>
                <a:cubicBezTo>
                  <a:pt x="10" y="111"/>
                  <a:pt x="37" y="135"/>
                  <a:pt x="57" y="133"/>
                </a:cubicBezTo>
                <a:cubicBezTo>
                  <a:pt x="77" y="131"/>
                  <a:pt x="106" y="112"/>
                  <a:pt x="120" y="94"/>
                </a:cubicBezTo>
                <a:cubicBezTo>
                  <a:pt x="134" y="76"/>
                  <a:pt x="120" y="40"/>
                  <a:pt x="138" y="25"/>
                </a:cubicBezTo>
                <a:cubicBezTo>
                  <a:pt x="156" y="10"/>
                  <a:pt x="199" y="0"/>
                  <a:pt x="228" y="1"/>
                </a:cubicBezTo>
                <a:cubicBezTo>
                  <a:pt x="257" y="2"/>
                  <a:pt x="298" y="18"/>
                  <a:pt x="315" y="34"/>
                </a:cubicBezTo>
                <a:cubicBezTo>
                  <a:pt x="332" y="50"/>
                  <a:pt x="334" y="78"/>
                  <a:pt x="333" y="97"/>
                </a:cubicBezTo>
                <a:cubicBezTo>
                  <a:pt x="332" y="116"/>
                  <a:pt x="323" y="136"/>
                  <a:pt x="309" y="151"/>
                </a:cubicBezTo>
                <a:cubicBezTo>
                  <a:pt x="295" y="166"/>
                  <a:pt x="269" y="173"/>
                  <a:pt x="246" y="187"/>
                </a:cubicBezTo>
                <a:cubicBezTo>
                  <a:pt x="223" y="201"/>
                  <a:pt x="189" y="214"/>
                  <a:pt x="171" y="235"/>
                </a:cubicBezTo>
                <a:cubicBezTo>
                  <a:pt x="153" y="256"/>
                  <a:pt x="125" y="291"/>
                  <a:pt x="138" y="313"/>
                </a:cubicBezTo>
                <a:cubicBezTo>
                  <a:pt x="151" y="335"/>
                  <a:pt x="209" y="378"/>
                  <a:pt x="252" y="367"/>
                </a:cubicBezTo>
                <a:cubicBezTo>
                  <a:pt x="295" y="356"/>
                  <a:pt x="354" y="265"/>
                  <a:pt x="399" y="244"/>
                </a:cubicBezTo>
                <a:cubicBezTo>
                  <a:pt x="444" y="223"/>
                  <a:pt x="496" y="233"/>
                  <a:pt x="522" y="241"/>
                </a:cubicBezTo>
                <a:cubicBezTo>
                  <a:pt x="548" y="249"/>
                  <a:pt x="552" y="272"/>
                  <a:pt x="555" y="292"/>
                </a:cubicBezTo>
                <a:cubicBezTo>
                  <a:pt x="558" y="312"/>
                  <a:pt x="530" y="346"/>
                  <a:pt x="540" y="361"/>
                </a:cubicBezTo>
                <a:cubicBezTo>
                  <a:pt x="550" y="376"/>
                  <a:pt x="591" y="386"/>
                  <a:pt x="615" y="385"/>
                </a:cubicBezTo>
                <a:cubicBezTo>
                  <a:pt x="639" y="384"/>
                  <a:pt x="672" y="359"/>
                  <a:pt x="687" y="3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2971800" y="28956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3.</a:t>
            </a: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1905000" y="3505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4.</a:t>
            </a: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3276600" y="3886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5.</a:t>
            </a:r>
          </a:p>
        </p:txBody>
      </p:sp>
      <p:sp>
        <p:nvSpPr>
          <p:cNvPr id="354319" name="Freeform 15"/>
          <p:cNvSpPr>
            <a:spLocks/>
          </p:cNvSpPr>
          <p:nvPr/>
        </p:nvSpPr>
        <p:spPr bwMode="auto">
          <a:xfrm>
            <a:off x="2133602" y="3810001"/>
            <a:ext cx="1204913" cy="673100"/>
          </a:xfrm>
          <a:custGeom>
            <a:avLst/>
            <a:gdLst>
              <a:gd name="T0" fmla="*/ 0 w 759"/>
              <a:gd name="T1" fmla="*/ 0 h 424"/>
              <a:gd name="T2" fmla="*/ 96 w 759"/>
              <a:gd name="T3" fmla="*/ 48 h 424"/>
              <a:gd name="T4" fmla="*/ 96 w 759"/>
              <a:gd name="T5" fmla="*/ 192 h 424"/>
              <a:gd name="T6" fmla="*/ 96 w 759"/>
              <a:gd name="T7" fmla="*/ 336 h 424"/>
              <a:gd name="T8" fmla="*/ 192 w 759"/>
              <a:gd name="T9" fmla="*/ 411 h 424"/>
              <a:gd name="T10" fmla="*/ 330 w 759"/>
              <a:gd name="T11" fmla="*/ 417 h 424"/>
              <a:gd name="T12" fmla="*/ 432 w 759"/>
              <a:gd name="T13" fmla="*/ 384 h 424"/>
              <a:gd name="T14" fmla="*/ 489 w 759"/>
              <a:gd name="T15" fmla="*/ 261 h 424"/>
              <a:gd name="T16" fmla="*/ 633 w 759"/>
              <a:gd name="T17" fmla="*/ 297 h 424"/>
              <a:gd name="T18" fmla="*/ 699 w 759"/>
              <a:gd name="T19" fmla="*/ 207 h 424"/>
              <a:gd name="T20" fmla="*/ 759 w 759"/>
              <a:gd name="T21" fmla="*/ 1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9" h="424">
                <a:moveTo>
                  <a:pt x="0" y="0"/>
                </a:moveTo>
                <a:cubicBezTo>
                  <a:pt x="40" y="8"/>
                  <a:pt x="80" y="16"/>
                  <a:pt x="96" y="48"/>
                </a:cubicBezTo>
                <a:cubicBezTo>
                  <a:pt x="112" y="80"/>
                  <a:pt x="96" y="144"/>
                  <a:pt x="96" y="192"/>
                </a:cubicBezTo>
                <a:cubicBezTo>
                  <a:pt x="96" y="240"/>
                  <a:pt x="80" y="300"/>
                  <a:pt x="96" y="336"/>
                </a:cubicBezTo>
                <a:cubicBezTo>
                  <a:pt x="112" y="372"/>
                  <a:pt x="153" y="398"/>
                  <a:pt x="192" y="411"/>
                </a:cubicBezTo>
                <a:cubicBezTo>
                  <a:pt x="231" y="424"/>
                  <a:pt x="290" y="421"/>
                  <a:pt x="330" y="417"/>
                </a:cubicBezTo>
                <a:cubicBezTo>
                  <a:pt x="370" y="413"/>
                  <a:pt x="405" y="410"/>
                  <a:pt x="432" y="384"/>
                </a:cubicBezTo>
                <a:cubicBezTo>
                  <a:pt x="459" y="358"/>
                  <a:pt x="456" y="275"/>
                  <a:pt x="489" y="261"/>
                </a:cubicBezTo>
                <a:cubicBezTo>
                  <a:pt x="522" y="247"/>
                  <a:pt x="598" y="306"/>
                  <a:pt x="633" y="297"/>
                </a:cubicBezTo>
                <a:cubicBezTo>
                  <a:pt x="668" y="288"/>
                  <a:pt x="678" y="224"/>
                  <a:pt x="699" y="207"/>
                </a:cubicBezTo>
                <a:cubicBezTo>
                  <a:pt x="720" y="190"/>
                  <a:pt x="747" y="195"/>
                  <a:pt x="759" y="1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3657600" y="3886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6.</a:t>
            </a:r>
          </a:p>
        </p:txBody>
      </p:sp>
      <p:sp>
        <p:nvSpPr>
          <p:cNvPr id="354321" name="Freeform 17"/>
          <p:cNvSpPr>
            <a:spLocks/>
          </p:cNvSpPr>
          <p:nvPr/>
        </p:nvSpPr>
        <p:spPr bwMode="auto">
          <a:xfrm>
            <a:off x="3543302" y="4076702"/>
            <a:ext cx="180975" cy="42863"/>
          </a:xfrm>
          <a:custGeom>
            <a:avLst/>
            <a:gdLst>
              <a:gd name="T0" fmla="*/ 0 w 114"/>
              <a:gd name="T1" fmla="*/ 0 h 27"/>
              <a:gd name="T2" fmla="*/ 51 w 114"/>
              <a:gd name="T3" fmla="*/ 6 h 27"/>
              <a:gd name="T4" fmla="*/ 114 w 114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7">
                <a:moveTo>
                  <a:pt x="0" y="0"/>
                </a:moveTo>
                <a:cubicBezTo>
                  <a:pt x="8" y="1"/>
                  <a:pt x="32" y="2"/>
                  <a:pt x="51" y="6"/>
                </a:cubicBezTo>
                <a:cubicBezTo>
                  <a:pt x="70" y="10"/>
                  <a:pt x="101" y="23"/>
                  <a:pt x="114" y="2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3962400" y="44196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7.</a:t>
            </a:r>
          </a:p>
        </p:txBody>
      </p:sp>
      <p:sp>
        <p:nvSpPr>
          <p:cNvPr id="354323" name="Line 19"/>
          <p:cNvSpPr>
            <a:spLocks noChangeShapeType="1"/>
          </p:cNvSpPr>
          <p:nvPr/>
        </p:nvSpPr>
        <p:spPr bwMode="auto">
          <a:xfrm flipV="1">
            <a:off x="6019800" y="38100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25" name="Freeform 21"/>
          <p:cNvSpPr>
            <a:spLocks/>
          </p:cNvSpPr>
          <p:nvPr/>
        </p:nvSpPr>
        <p:spPr bwMode="auto">
          <a:xfrm>
            <a:off x="3797300" y="4191001"/>
            <a:ext cx="279400" cy="503239"/>
          </a:xfrm>
          <a:custGeom>
            <a:avLst/>
            <a:gdLst>
              <a:gd name="T0" fmla="*/ 104 w 176"/>
              <a:gd name="T1" fmla="*/ 0 h 317"/>
              <a:gd name="T2" fmla="*/ 80 w 176"/>
              <a:gd name="T3" fmla="*/ 60 h 317"/>
              <a:gd name="T4" fmla="*/ 173 w 176"/>
              <a:gd name="T5" fmla="*/ 111 h 317"/>
              <a:gd name="T6" fmla="*/ 101 w 176"/>
              <a:gd name="T7" fmla="*/ 189 h 317"/>
              <a:gd name="T8" fmla="*/ 26 w 176"/>
              <a:gd name="T9" fmla="*/ 198 h 317"/>
              <a:gd name="T10" fmla="*/ 14 w 176"/>
              <a:gd name="T11" fmla="*/ 276 h 317"/>
              <a:gd name="T12" fmla="*/ 107 w 176"/>
              <a:gd name="T13" fmla="*/ 315 h 317"/>
              <a:gd name="T14" fmla="*/ 152 w 176"/>
              <a:gd name="T15" fmla="*/ 28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317">
                <a:moveTo>
                  <a:pt x="104" y="0"/>
                </a:moveTo>
                <a:cubicBezTo>
                  <a:pt x="100" y="10"/>
                  <a:pt x="69" y="42"/>
                  <a:pt x="80" y="60"/>
                </a:cubicBezTo>
                <a:cubicBezTo>
                  <a:pt x="91" y="78"/>
                  <a:pt x="170" y="90"/>
                  <a:pt x="173" y="111"/>
                </a:cubicBezTo>
                <a:cubicBezTo>
                  <a:pt x="176" y="132"/>
                  <a:pt x="125" y="175"/>
                  <a:pt x="101" y="189"/>
                </a:cubicBezTo>
                <a:cubicBezTo>
                  <a:pt x="77" y="203"/>
                  <a:pt x="40" y="184"/>
                  <a:pt x="26" y="198"/>
                </a:cubicBezTo>
                <a:cubicBezTo>
                  <a:pt x="12" y="212"/>
                  <a:pt x="0" y="256"/>
                  <a:pt x="14" y="276"/>
                </a:cubicBezTo>
                <a:cubicBezTo>
                  <a:pt x="28" y="296"/>
                  <a:pt x="84" y="313"/>
                  <a:pt x="107" y="315"/>
                </a:cubicBezTo>
                <a:cubicBezTo>
                  <a:pt x="130" y="317"/>
                  <a:pt x="143" y="294"/>
                  <a:pt x="152" y="2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 flipH="1" flipV="1">
            <a:off x="5410200" y="39624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0" name="Freeform 26"/>
          <p:cNvSpPr>
            <a:spLocks/>
          </p:cNvSpPr>
          <p:nvPr/>
        </p:nvSpPr>
        <p:spPr bwMode="auto">
          <a:xfrm>
            <a:off x="4267200" y="4559301"/>
            <a:ext cx="457200" cy="88900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240 w 288"/>
              <a:gd name="T5" fmla="*/ 8 h 56"/>
              <a:gd name="T6" fmla="*/ 288 w 288"/>
              <a:gd name="T7" fmla="*/ 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56">
                <a:moveTo>
                  <a:pt x="0" y="56"/>
                </a:moveTo>
                <a:cubicBezTo>
                  <a:pt x="28" y="36"/>
                  <a:pt x="56" y="16"/>
                  <a:pt x="96" y="8"/>
                </a:cubicBezTo>
                <a:cubicBezTo>
                  <a:pt x="136" y="0"/>
                  <a:pt x="208" y="8"/>
                  <a:pt x="240" y="8"/>
                </a:cubicBezTo>
                <a:cubicBezTo>
                  <a:pt x="272" y="8"/>
                  <a:pt x="280" y="8"/>
                  <a:pt x="288" y="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1" name="Freeform 27"/>
          <p:cNvSpPr>
            <a:spLocks/>
          </p:cNvSpPr>
          <p:nvPr/>
        </p:nvSpPr>
        <p:spPr bwMode="auto">
          <a:xfrm>
            <a:off x="5105400" y="4484689"/>
            <a:ext cx="520700" cy="557212"/>
          </a:xfrm>
          <a:custGeom>
            <a:avLst/>
            <a:gdLst>
              <a:gd name="T0" fmla="*/ 0 w 328"/>
              <a:gd name="T1" fmla="*/ 7 h 351"/>
              <a:gd name="T2" fmla="*/ 144 w 328"/>
              <a:gd name="T3" fmla="*/ 7 h 351"/>
              <a:gd name="T4" fmla="*/ 208 w 328"/>
              <a:gd name="T5" fmla="*/ 47 h 351"/>
              <a:gd name="T6" fmla="*/ 144 w 328"/>
              <a:gd name="T7" fmla="*/ 159 h 351"/>
              <a:gd name="T8" fmla="*/ 168 w 328"/>
              <a:gd name="T9" fmla="*/ 263 h 351"/>
              <a:gd name="T10" fmla="*/ 296 w 328"/>
              <a:gd name="T11" fmla="*/ 263 h 351"/>
              <a:gd name="T12" fmla="*/ 328 w 328"/>
              <a:gd name="T13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351">
                <a:moveTo>
                  <a:pt x="0" y="7"/>
                </a:moveTo>
                <a:cubicBezTo>
                  <a:pt x="52" y="11"/>
                  <a:pt x="109" y="0"/>
                  <a:pt x="144" y="7"/>
                </a:cubicBezTo>
                <a:cubicBezTo>
                  <a:pt x="179" y="14"/>
                  <a:pt x="208" y="22"/>
                  <a:pt x="208" y="47"/>
                </a:cubicBezTo>
                <a:cubicBezTo>
                  <a:pt x="208" y="72"/>
                  <a:pt x="151" y="123"/>
                  <a:pt x="144" y="159"/>
                </a:cubicBezTo>
                <a:cubicBezTo>
                  <a:pt x="137" y="195"/>
                  <a:pt x="143" y="246"/>
                  <a:pt x="168" y="263"/>
                </a:cubicBezTo>
                <a:cubicBezTo>
                  <a:pt x="193" y="280"/>
                  <a:pt x="269" y="248"/>
                  <a:pt x="296" y="263"/>
                </a:cubicBezTo>
                <a:cubicBezTo>
                  <a:pt x="323" y="278"/>
                  <a:pt x="321" y="333"/>
                  <a:pt x="328" y="35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2" name="Text Box 28"/>
          <p:cNvSpPr txBox="1">
            <a:spLocks noChangeArrowheads="1"/>
          </p:cNvSpPr>
          <p:nvPr/>
        </p:nvSpPr>
        <p:spPr bwMode="auto">
          <a:xfrm>
            <a:off x="5562600" y="5029200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8.</a:t>
            </a:r>
          </a:p>
        </p:txBody>
      </p:sp>
      <p:sp>
        <p:nvSpPr>
          <p:cNvPr id="20503" name="Text Box 29"/>
          <p:cNvSpPr txBox="1">
            <a:spLocks noChangeArrowheads="1"/>
          </p:cNvSpPr>
          <p:nvPr/>
        </p:nvSpPr>
        <p:spPr bwMode="auto">
          <a:xfrm>
            <a:off x="5301799" y="1564060"/>
            <a:ext cx="3370861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8.  Deck Soffit – cracks missing pieces of concrete, exposed rebar</a:t>
            </a:r>
          </a:p>
        </p:txBody>
      </p:sp>
      <p:sp>
        <p:nvSpPr>
          <p:cNvPr id="354334" name="Freeform 30"/>
          <p:cNvSpPr>
            <a:spLocks/>
          </p:cNvSpPr>
          <p:nvPr/>
        </p:nvSpPr>
        <p:spPr bwMode="auto">
          <a:xfrm>
            <a:off x="2647950" y="3395664"/>
            <a:ext cx="133350" cy="71437"/>
          </a:xfrm>
          <a:custGeom>
            <a:avLst/>
            <a:gdLst>
              <a:gd name="T0" fmla="*/ 84 w 84"/>
              <a:gd name="T1" fmla="*/ 0 h 45"/>
              <a:gd name="T2" fmla="*/ 0 w 84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" h="45">
                <a:moveTo>
                  <a:pt x="84" y="0"/>
                </a:moveTo>
                <a:lnTo>
                  <a:pt x="0" y="45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5" name="Freeform 31"/>
          <p:cNvSpPr>
            <a:spLocks/>
          </p:cNvSpPr>
          <p:nvPr/>
        </p:nvSpPr>
        <p:spPr bwMode="auto">
          <a:xfrm>
            <a:off x="2624140" y="3381375"/>
            <a:ext cx="142875" cy="76200"/>
          </a:xfrm>
          <a:custGeom>
            <a:avLst/>
            <a:gdLst>
              <a:gd name="T0" fmla="*/ 90 w 90"/>
              <a:gd name="T1" fmla="*/ 0 h 48"/>
              <a:gd name="T2" fmla="*/ 0 w 90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48">
                <a:moveTo>
                  <a:pt x="90" y="0"/>
                </a:moveTo>
                <a:lnTo>
                  <a:pt x="0" y="48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6" name="Freeform 32"/>
          <p:cNvSpPr>
            <a:spLocks/>
          </p:cNvSpPr>
          <p:nvPr/>
        </p:nvSpPr>
        <p:spPr bwMode="auto">
          <a:xfrm>
            <a:off x="2600327" y="3376613"/>
            <a:ext cx="142875" cy="76200"/>
          </a:xfrm>
          <a:custGeom>
            <a:avLst/>
            <a:gdLst>
              <a:gd name="T0" fmla="*/ 90 w 90"/>
              <a:gd name="T1" fmla="*/ 0 h 48"/>
              <a:gd name="T2" fmla="*/ 0 w 90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48">
                <a:moveTo>
                  <a:pt x="90" y="0"/>
                </a:moveTo>
                <a:lnTo>
                  <a:pt x="0" y="48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17" name="Freeform 13"/>
          <p:cNvSpPr>
            <a:spLocks/>
          </p:cNvSpPr>
          <p:nvPr/>
        </p:nvSpPr>
        <p:spPr bwMode="auto">
          <a:xfrm>
            <a:off x="917575" y="2879726"/>
            <a:ext cx="2482850" cy="949325"/>
          </a:xfrm>
          <a:custGeom>
            <a:avLst/>
            <a:gdLst>
              <a:gd name="T0" fmla="*/ 1447 w 1564"/>
              <a:gd name="T1" fmla="*/ 100 h 598"/>
              <a:gd name="T2" fmla="*/ 1513 w 1564"/>
              <a:gd name="T3" fmla="*/ 73 h 598"/>
              <a:gd name="T4" fmla="*/ 1564 w 1564"/>
              <a:gd name="T5" fmla="*/ 106 h 598"/>
              <a:gd name="T6" fmla="*/ 1516 w 1564"/>
              <a:gd name="T7" fmla="*/ 178 h 598"/>
              <a:gd name="T8" fmla="*/ 1318 w 1564"/>
              <a:gd name="T9" fmla="*/ 268 h 598"/>
              <a:gd name="T10" fmla="*/ 1150 w 1564"/>
              <a:gd name="T11" fmla="*/ 349 h 598"/>
              <a:gd name="T12" fmla="*/ 1054 w 1564"/>
              <a:gd name="T13" fmla="*/ 346 h 598"/>
              <a:gd name="T14" fmla="*/ 955 w 1564"/>
              <a:gd name="T15" fmla="*/ 322 h 598"/>
              <a:gd name="T16" fmla="*/ 811 w 1564"/>
              <a:gd name="T17" fmla="*/ 241 h 598"/>
              <a:gd name="T18" fmla="*/ 574 w 1564"/>
              <a:gd name="T19" fmla="*/ 202 h 598"/>
              <a:gd name="T20" fmla="*/ 493 w 1564"/>
              <a:gd name="T21" fmla="*/ 31 h 598"/>
              <a:gd name="T22" fmla="*/ 403 w 1564"/>
              <a:gd name="T23" fmla="*/ 19 h 598"/>
              <a:gd name="T24" fmla="*/ 343 w 1564"/>
              <a:gd name="T25" fmla="*/ 67 h 598"/>
              <a:gd name="T26" fmla="*/ 271 w 1564"/>
              <a:gd name="T27" fmla="*/ 55 h 598"/>
              <a:gd name="T28" fmla="*/ 217 w 1564"/>
              <a:gd name="T29" fmla="*/ 151 h 598"/>
              <a:gd name="T30" fmla="*/ 82 w 1564"/>
              <a:gd name="T31" fmla="*/ 175 h 598"/>
              <a:gd name="T32" fmla="*/ 4 w 1564"/>
              <a:gd name="T33" fmla="*/ 265 h 598"/>
              <a:gd name="T34" fmla="*/ 109 w 1564"/>
              <a:gd name="T35" fmla="*/ 352 h 598"/>
              <a:gd name="T36" fmla="*/ 277 w 1564"/>
              <a:gd name="T37" fmla="*/ 340 h 598"/>
              <a:gd name="T38" fmla="*/ 313 w 1564"/>
              <a:gd name="T39" fmla="*/ 424 h 598"/>
              <a:gd name="T40" fmla="*/ 286 w 1564"/>
              <a:gd name="T41" fmla="*/ 538 h 598"/>
              <a:gd name="T42" fmla="*/ 562 w 1564"/>
              <a:gd name="T43" fmla="*/ 595 h 598"/>
              <a:gd name="T44" fmla="*/ 691 w 1564"/>
              <a:gd name="T45" fmla="*/ 55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4" h="598">
                <a:moveTo>
                  <a:pt x="1447" y="100"/>
                </a:moveTo>
                <a:cubicBezTo>
                  <a:pt x="1458" y="96"/>
                  <a:pt x="1494" y="72"/>
                  <a:pt x="1513" y="73"/>
                </a:cubicBezTo>
                <a:cubicBezTo>
                  <a:pt x="1532" y="74"/>
                  <a:pt x="1564" y="89"/>
                  <a:pt x="1564" y="106"/>
                </a:cubicBezTo>
                <a:cubicBezTo>
                  <a:pt x="1564" y="123"/>
                  <a:pt x="1557" y="151"/>
                  <a:pt x="1516" y="178"/>
                </a:cubicBezTo>
                <a:cubicBezTo>
                  <a:pt x="1475" y="205"/>
                  <a:pt x="1379" y="240"/>
                  <a:pt x="1318" y="268"/>
                </a:cubicBezTo>
                <a:cubicBezTo>
                  <a:pt x="1257" y="296"/>
                  <a:pt x="1194" y="336"/>
                  <a:pt x="1150" y="349"/>
                </a:cubicBezTo>
                <a:cubicBezTo>
                  <a:pt x="1106" y="362"/>
                  <a:pt x="1086" y="350"/>
                  <a:pt x="1054" y="346"/>
                </a:cubicBezTo>
                <a:cubicBezTo>
                  <a:pt x="1022" y="342"/>
                  <a:pt x="996" y="340"/>
                  <a:pt x="955" y="322"/>
                </a:cubicBezTo>
                <a:cubicBezTo>
                  <a:pt x="914" y="304"/>
                  <a:pt x="874" y="261"/>
                  <a:pt x="811" y="241"/>
                </a:cubicBezTo>
                <a:cubicBezTo>
                  <a:pt x="748" y="221"/>
                  <a:pt x="627" y="237"/>
                  <a:pt x="574" y="202"/>
                </a:cubicBezTo>
                <a:cubicBezTo>
                  <a:pt x="521" y="167"/>
                  <a:pt x="522" y="62"/>
                  <a:pt x="493" y="31"/>
                </a:cubicBezTo>
                <a:cubicBezTo>
                  <a:pt x="464" y="0"/>
                  <a:pt x="428" y="13"/>
                  <a:pt x="403" y="19"/>
                </a:cubicBezTo>
                <a:cubicBezTo>
                  <a:pt x="378" y="25"/>
                  <a:pt x="365" y="61"/>
                  <a:pt x="343" y="67"/>
                </a:cubicBezTo>
                <a:cubicBezTo>
                  <a:pt x="321" y="73"/>
                  <a:pt x="292" y="41"/>
                  <a:pt x="271" y="55"/>
                </a:cubicBezTo>
                <a:cubicBezTo>
                  <a:pt x="250" y="69"/>
                  <a:pt x="249" y="131"/>
                  <a:pt x="217" y="151"/>
                </a:cubicBezTo>
                <a:cubicBezTo>
                  <a:pt x="185" y="171"/>
                  <a:pt x="118" y="156"/>
                  <a:pt x="82" y="175"/>
                </a:cubicBezTo>
                <a:cubicBezTo>
                  <a:pt x="46" y="194"/>
                  <a:pt x="0" y="236"/>
                  <a:pt x="4" y="265"/>
                </a:cubicBezTo>
                <a:cubicBezTo>
                  <a:pt x="8" y="294"/>
                  <a:pt x="64" y="340"/>
                  <a:pt x="109" y="352"/>
                </a:cubicBezTo>
                <a:cubicBezTo>
                  <a:pt x="154" y="364"/>
                  <a:pt x="243" y="328"/>
                  <a:pt x="277" y="340"/>
                </a:cubicBezTo>
                <a:cubicBezTo>
                  <a:pt x="311" y="352"/>
                  <a:pt x="312" y="391"/>
                  <a:pt x="313" y="424"/>
                </a:cubicBezTo>
                <a:cubicBezTo>
                  <a:pt x="314" y="457"/>
                  <a:pt x="244" y="509"/>
                  <a:pt x="286" y="538"/>
                </a:cubicBezTo>
                <a:cubicBezTo>
                  <a:pt x="328" y="567"/>
                  <a:pt x="495" y="592"/>
                  <a:pt x="562" y="595"/>
                </a:cubicBezTo>
                <a:cubicBezTo>
                  <a:pt x="629" y="598"/>
                  <a:pt x="664" y="566"/>
                  <a:pt x="691" y="55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>
            <a:off x="5562600" y="4343400"/>
            <a:ext cx="304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338" name="Line 34"/>
          <p:cNvSpPr>
            <a:spLocks noChangeShapeType="1"/>
          </p:cNvSpPr>
          <p:nvPr/>
        </p:nvSpPr>
        <p:spPr bwMode="auto">
          <a:xfrm flipH="1">
            <a:off x="5867400" y="4419600"/>
            <a:ext cx="152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23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652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10 Steps of Assessment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523188" y="872766"/>
            <a:ext cx="5105400" cy="571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Approaches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Rails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Expansion Joints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 err="1"/>
              <a:t>Wingwalls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Abutments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Bearings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Girders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Soffit and Deck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Bents or Columns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Bent Caps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6276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1830461" y="2607098"/>
            <a:ext cx="5478652" cy="3832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8. Soffit Utilities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4572000" y="1792276"/>
            <a:ext cx="4574213" cy="621579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Disconnected Gas Pipe or Water Main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Broken Powerline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" y="1792276"/>
            <a:ext cx="4572000" cy="630413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Disconnected Electrical Conduit or Water Pipe</a:t>
            </a:r>
          </a:p>
        </p:txBody>
      </p:sp>
    </p:spTree>
    <p:extLst>
      <p:ext uri="{BB962C8B-B14F-4D97-AF65-F5344CB8AC3E}">
        <p14:creationId xmlns:p14="http://schemas.microsoft.com/office/powerpoint/2010/main" val="9335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1423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Seventh and Eighth Parts 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/>
              </a:rPr>
              <a:t>Girders and Soffit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99471" y="1384322"/>
            <a:ext cx="5105400" cy="3859491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Approaches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Rails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Expansion Joints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 err="1"/>
              <a:t>Wingwalls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Abutments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Bearings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Check </a:t>
            </a:r>
            <a:r>
              <a:rPr lang="en-US" altLang="en-US" sz="2000" u="sng" dirty="0">
                <a:solidFill>
                  <a:srgbClr val="FF0000"/>
                </a:solidFill>
              </a:rPr>
              <a:t>Girders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Check </a:t>
            </a:r>
            <a:r>
              <a:rPr lang="en-US" altLang="en-US" sz="2000" u="sng" dirty="0">
                <a:solidFill>
                  <a:srgbClr val="FF0000"/>
                </a:solidFill>
              </a:rPr>
              <a:t>Soffit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Bents or Columns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Bent Caps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8212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7. Girders</a:t>
            </a:r>
          </a:p>
        </p:txBody>
      </p:sp>
      <p:pic>
        <p:nvPicPr>
          <p:cNvPr id="5123" name="Picture 3" descr="BridgeProfil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4138613"/>
          </a:xfrm>
          <a:noFill/>
          <a:ln w="38100" cap="flat" algn="ctr">
            <a:solidFill>
              <a:srgbClr val="19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1676400" y="24384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457200" y="21336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4855595"/>
            <a:ext cx="426720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eaLnBrk="1" hangingPunct="1">
              <a:lnSpc>
                <a:spcPct val="75000"/>
              </a:lnSpc>
              <a:spcBef>
                <a:spcPct val="500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7. Girders </a:t>
            </a:r>
          </a:p>
          <a:p>
            <a:pPr marL="0" indent="0" eaLnBrk="1" hangingPunct="1">
              <a:lnSpc>
                <a:spcPct val="75000"/>
              </a:lnSpc>
              <a:spcBef>
                <a:spcPct val="500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Concrete - spalls/cracks</a:t>
            </a:r>
            <a:br>
              <a:rPr lang="en-US" altLang="en-US" sz="1800" dirty="0">
                <a:solidFill>
                  <a:srgbClr val="FF0000"/>
                </a:solidFill>
                <a:latin typeface="+mj-lt"/>
              </a:rPr>
            </a:b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Steel - deflection/chipped paint  </a:t>
            </a:r>
          </a:p>
          <a:p>
            <a:pPr marL="0" indent="0" eaLnBrk="1" hangingPunct="1">
              <a:lnSpc>
                <a:spcPct val="75000"/>
              </a:lnSpc>
              <a:spcBef>
                <a:spcPct val="500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Timber - cracked/crushed members</a:t>
            </a:r>
          </a:p>
        </p:txBody>
      </p:sp>
      <p:sp>
        <p:nvSpPr>
          <p:cNvPr id="352263" name="Freeform 7"/>
          <p:cNvSpPr>
            <a:spLocks/>
          </p:cNvSpPr>
          <p:nvPr/>
        </p:nvSpPr>
        <p:spPr bwMode="auto">
          <a:xfrm>
            <a:off x="838200" y="2346326"/>
            <a:ext cx="909638" cy="387351"/>
          </a:xfrm>
          <a:custGeom>
            <a:avLst/>
            <a:gdLst>
              <a:gd name="T0" fmla="*/ 0 w 573"/>
              <a:gd name="T1" fmla="*/ 154 h 244"/>
              <a:gd name="T2" fmla="*/ 120 w 573"/>
              <a:gd name="T3" fmla="*/ 238 h 244"/>
              <a:gd name="T4" fmla="*/ 222 w 573"/>
              <a:gd name="T5" fmla="*/ 190 h 244"/>
              <a:gd name="T6" fmla="*/ 222 w 573"/>
              <a:gd name="T7" fmla="*/ 40 h 244"/>
              <a:gd name="T8" fmla="*/ 360 w 573"/>
              <a:gd name="T9" fmla="*/ 22 h 244"/>
              <a:gd name="T10" fmla="*/ 573 w 573"/>
              <a:gd name="T11" fmla="*/ 17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244">
                <a:moveTo>
                  <a:pt x="0" y="154"/>
                </a:moveTo>
                <a:cubicBezTo>
                  <a:pt x="20" y="168"/>
                  <a:pt x="83" y="232"/>
                  <a:pt x="120" y="238"/>
                </a:cubicBezTo>
                <a:cubicBezTo>
                  <a:pt x="157" y="244"/>
                  <a:pt x="205" y="223"/>
                  <a:pt x="222" y="190"/>
                </a:cubicBezTo>
                <a:cubicBezTo>
                  <a:pt x="239" y="157"/>
                  <a:pt x="199" y="68"/>
                  <a:pt x="222" y="40"/>
                </a:cubicBezTo>
                <a:cubicBezTo>
                  <a:pt x="245" y="12"/>
                  <a:pt x="302" y="0"/>
                  <a:pt x="360" y="22"/>
                </a:cubicBezTo>
                <a:cubicBezTo>
                  <a:pt x="418" y="44"/>
                  <a:pt x="529" y="141"/>
                  <a:pt x="573" y="1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438400" y="20574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2.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1828800" y="27432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2.</a:t>
            </a:r>
          </a:p>
        </p:txBody>
      </p:sp>
      <p:sp>
        <p:nvSpPr>
          <p:cNvPr id="352266" name="Freeform 10"/>
          <p:cNvSpPr>
            <a:spLocks/>
          </p:cNvSpPr>
          <p:nvPr/>
        </p:nvSpPr>
        <p:spPr bwMode="auto">
          <a:xfrm>
            <a:off x="1914526" y="2551114"/>
            <a:ext cx="1090613" cy="612775"/>
          </a:xfrm>
          <a:custGeom>
            <a:avLst/>
            <a:gdLst>
              <a:gd name="T0" fmla="*/ 0 w 687"/>
              <a:gd name="T1" fmla="*/ 106 h 386"/>
              <a:gd name="T2" fmla="*/ 57 w 687"/>
              <a:gd name="T3" fmla="*/ 133 h 386"/>
              <a:gd name="T4" fmla="*/ 120 w 687"/>
              <a:gd name="T5" fmla="*/ 94 h 386"/>
              <a:gd name="T6" fmla="*/ 138 w 687"/>
              <a:gd name="T7" fmla="*/ 25 h 386"/>
              <a:gd name="T8" fmla="*/ 228 w 687"/>
              <a:gd name="T9" fmla="*/ 1 h 386"/>
              <a:gd name="T10" fmla="*/ 315 w 687"/>
              <a:gd name="T11" fmla="*/ 34 h 386"/>
              <a:gd name="T12" fmla="*/ 333 w 687"/>
              <a:gd name="T13" fmla="*/ 97 h 386"/>
              <a:gd name="T14" fmla="*/ 309 w 687"/>
              <a:gd name="T15" fmla="*/ 151 h 386"/>
              <a:gd name="T16" fmla="*/ 246 w 687"/>
              <a:gd name="T17" fmla="*/ 187 h 386"/>
              <a:gd name="T18" fmla="*/ 171 w 687"/>
              <a:gd name="T19" fmla="*/ 235 h 386"/>
              <a:gd name="T20" fmla="*/ 138 w 687"/>
              <a:gd name="T21" fmla="*/ 313 h 386"/>
              <a:gd name="T22" fmla="*/ 252 w 687"/>
              <a:gd name="T23" fmla="*/ 367 h 386"/>
              <a:gd name="T24" fmla="*/ 399 w 687"/>
              <a:gd name="T25" fmla="*/ 244 h 386"/>
              <a:gd name="T26" fmla="*/ 522 w 687"/>
              <a:gd name="T27" fmla="*/ 241 h 386"/>
              <a:gd name="T28" fmla="*/ 555 w 687"/>
              <a:gd name="T29" fmla="*/ 292 h 386"/>
              <a:gd name="T30" fmla="*/ 540 w 687"/>
              <a:gd name="T31" fmla="*/ 361 h 386"/>
              <a:gd name="T32" fmla="*/ 615 w 687"/>
              <a:gd name="T33" fmla="*/ 385 h 386"/>
              <a:gd name="T34" fmla="*/ 687 w 687"/>
              <a:gd name="T35" fmla="*/ 35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7" h="386">
                <a:moveTo>
                  <a:pt x="0" y="106"/>
                </a:moveTo>
                <a:cubicBezTo>
                  <a:pt x="10" y="111"/>
                  <a:pt x="37" y="135"/>
                  <a:pt x="57" y="133"/>
                </a:cubicBezTo>
                <a:cubicBezTo>
                  <a:pt x="77" y="131"/>
                  <a:pt x="106" y="112"/>
                  <a:pt x="120" y="94"/>
                </a:cubicBezTo>
                <a:cubicBezTo>
                  <a:pt x="134" y="76"/>
                  <a:pt x="120" y="40"/>
                  <a:pt x="138" y="25"/>
                </a:cubicBezTo>
                <a:cubicBezTo>
                  <a:pt x="156" y="10"/>
                  <a:pt x="199" y="0"/>
                  <a:pt x="228" y="1"/>
                </a:cubicBezTo>
                <a:cubicBezTo>
                  <a:pt x="257" y="2"/>
                  <a:pt x="298" y="18"/>
                  <a:pt x="315" y="34"/>
                </a:cubicBezTo>
                <a:cubicBezTo>
                  <a:pt x="332" y="50"/>
                  <a:pt x="334" y="78"/>
                  <a:pt x="333" y="97"/>
                </a:cubicBezTo>
                <a:cubicBezTo>
                  <a:pt x="332" y="116"/>
                  <a:pt x="323" y="136"/>
                  <a:pt x="309" y="151"/>
                </a:cubicBezTo>
                <a:cubicBezTo>
                  <a:pt x="295" y="166"/>
                  <a:pt x="269" y="173"/>
                  <a:pt x="246" y="187"/>
                </a:cubicBezTo>
                <a:cubicBezTo>
                  <a:pt x="223" y="201"/>
                  <a:pt x="189" y="214"/>
                  <a:pt x="171" y="235"/>
                </a:cubicBezTo>
                <a:cubicBezTo>
                  <a:pt x="153" y="256"/>
                  <a:pt x="125" y="291"/>
                  <a:pt x="138" y="313"/>
                </a:cubicBezTo>
                <a:cubicBezTo>
                  <a:pt x="151" y="335"/>
                  <a:pt x="209" y="378"/>
                  <a:pt x="252" y="367"/>
                </a:cubicBezTo>
                <a:cubicBezTo>
                  <a:pt x="295" y="356"/>
                  <a:pt x="354" y="265"/>
                  <a:pt x="399" y="244"/>
                </a:cubicBezTo>
                <a:cubicBezTo>
                  <a:pt x="444" y="223"/>
                  <a:pt x="496" y="233"/>
                  <a:pt x="522" y="241"/>
                </a:cubicBezTo>
                <a:cubicBezTo>
                  <a:pt x="548" y="249"/>
                  <a:pt x="552" y="272"/>
                  <a:pt x="555" y="292"/>
                </a:cubicBezTo>
                <a:cubicBezTo>
                  <a:pt x="558" y="312"/>
                  <a:pt x="530" y="346"/>
                  <a:pt x="540" y="361"/>
                </a:cubicBezTo>
                <a:cubicBezTo>
                  <a:pt x="550" y="376"/>
                  <a:pt x="591" y="386"/>
                  <a:pt x="615" y="385"/>
                </a:cubicBezTo>
                <a:cubicBezTo>
                  <a:pt x="639" y="384"/>
                  <a:pt x="672" y="359"/>
                  <a:pt x="687" y="3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2971800" y="28956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3.</a:t>
            </a: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1905000" y="3505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4.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3276600" y="3886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5.</a:t>
            </a:r>
          </a:p>
        </p:txBody>
      </p:sp>
      <p:sp>
        <p:nvSpPr>
          <p:cNvPr id="352271" name="Freeform 15"/>
          <p:cNvSpPr>
            <a:spLocks/>
          </p:cNvSpPr>
          <p:nvPr/>
        </p:nvSpPr>
        <p:spPr bwMode="auto">
          <a:xfrm>
            <a:off x="2133602" y="3810001"/>
            <a:ext cx="1204913" cy="673100"/>
          </a:xfrm>
          <a:custGeom>
            <a:avLst/>
            <a:gdLst>
              <a:gd name="T0" fmla="*/ 0 w 759"/>
              <a:gd name="T1" fmla="*/ 0 h 424"/>
              <a:gd name="T2" fmla="*/ 96 w 759"/>
              <a:gd name="T3" fmla="*/ 48 h 424"/>
              <a:gd name="T4" fmla="*/ 96 w 759"/>
              <a:gd name="T5" fmla="*/ 192 h 424"/>
              <a:gd name="T6" fmla="*/ 96 w 759"/>
              <a:gd name="T7" fmla="*/ 336 h 424"/>
              <a:gd name="T8" fmla="*/ 192 w 759"/>
              <a:gd name="T9" fmla="*/ 411 h 424"/>
              <a:gd name="T10" fmla="*/ 330 w 759"/>
              <a:gd name="T11" fmla="*/ 417 h 424"/>
              <a:gd name="T12" fmla="*/ 432 w 759"/>
              <a:gd name="T13" fmla="*/ 384 h 424"/>
              <a:gd name="T14" fmla="*/ 489 w 759"/>
              <a:gd name="T15" fmla="*/ 261 h 424"/>
              <a:gd name="T16" fmla="*/ 633 w 759"/>
              <a:gd name="T17" fmla="*/ 297 h 424"/>
              <a:gd name="T18" fmla="*/ 699 w 759"/>
              <a:gd name="T19" fmla="*/ 207 h 424"/>
              <a:gd name="T20" fmla="*/ 759 w 759"/>
              <a:gd name="T21" fmla="*/ 1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9" h="424">
                <a:moveTo>
                  <a:pt x="0" y="0"/>
                </a:moveTo>
                <a:cubicBezTo>
                  <a:pt x="40" y="8"/>
                  <a:pt x="80" y="16"/>
                  <a:pt x="96" y="48"/>
                </a:cubicBezTo>
                <a:cubicBezTo>
                  <a:pt x="112" y="80"/>
                  <a:pt x="96" y="144"/>
                  <a:pt x="96" y="192"/>
                </a:cubicBezTo>
                <a:cubicBezTo>
                  <a:pt x="96" y="240"/>
                  <a:pt x="80" y="300"/>
                  <a:pt x="96" y="336"/>
                </a:cubicBezTo>
                <a:cubicBezTo>
                  <a:pt x="112" y="372"/>
                  <a:pt x="153" y="398"/>
                  <a:pt x="192" y="411"/>
                </a:cubicBezTo>
                <a:cubicBezTo>
                  <a:pt x="231" y="424"/>
                  <a:pt x="290" y="421"/>
                  <a:pt x="330" y="417"/>
                </a:cubicBezTo>
                <a:cubicBezTo>
                  <a:pt x="370" y="413"/>
                  <a:pt x="405" y="410"/>
                  <a:pt x="432" y="384"/>
                </a:cubicBezTo>
                <a:cubicBezTo>
                  <a:pt x="459" y="358"/>
                  <a:pt x="456" y="275"/>
                  <a:pt x="489" y="261"/>
                </a:cubicBezTo>
                <a:cubicBezTo>
                  <a:pt x="522" y="247"/>
                  <a:pt x="598" y="306"/>
                  <a:pt x="633" y="297"/>
                </a:cubicBezTo>
                <a:cubicBezTo>
                  <a:pt x="668" y="288"/>
                  <a:pt x="678" y="224"/>
                  <a:pt x="699" y="207"/>
                </a:cubicBezTo>
                <a:cubicBezTo>
                  <a:pt x="720" y="190"/>
                  <a:pt x="747" y="195"/>
                  <a:pt x="759" y="1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3657600" y="38862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6.</a:t>
            </a:r>
          </a:p>
        </p:txBody>
      </p:sp>
      <p:sp>
        <p:nvSpPr>
          <p:cNvPr id="352275" name="Freeform 19"/>
          <p:cNvSpPr>
            <a:spLocks/>
          </p:cNvSpPr>
          <p:nvPr/>
        </p:nvSpPr>
        <p:spPr bwMode="auto">
          <a:xfrm>
            <a:off x="3543302" y="4076702"/>
            <a:ext cx="180975" cy="42863"/>
          </a:xfrm>
          <a:custGeom>
            <a:avLst/>
            <a:gdLst>
              <a:gd name="T0" fmla="*/ 0 w 114"/>
              <a:gd name="T1" fmla="*/ 0 h 27"/>
              <a:gd name="T2" fmla="*/ 51 w 114"/>
              <a:gd name="T3" fmla="*/ 6 h 27"/>
              <a:gd name="T4" fmla="*/ 114 w 114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7">
                <a:moveTo>
                  <a:pt x="0" y="0"/>
                </a:moveTo>
                <a:cubicBezTo>
                  <a:pt x="8" y="1"/>
                  <a:pt x="32" y="2"/>
                  <a:pt x="51" y="6"/>
                </a:cubicBezTo>
                <a:cubicBezTo>
                  <a:pt x="70" y="10"/>
                  <a:pt x="101" y="23"/>
                  <a:pt x="114" y="2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3962400" y="4419602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7.</a:t>
            </a:r>
          </a:p>
        </p:txBody>
      </p:sp>
      <p:sp>
        <p:nvSpPr>
          <p:cNvPr id="352277" name="Line 21"/>
          <p:cNvSpPr>
            <a:spLocks noChangeShapeType="1"/>
          </p:cNvSpPr>
          <p:nvPr/>
        </p:nvSpPr>
        <p:spPr bwMode="auto">
          <a:xfrm flipH="1" flipV="1">
            <a:off x="4114800" y="40386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8" name="Line 22"/>
          <p:cNvSpPr>
            <a:spLocks noChangeShapeType="1"/>
          </p:cNvSpPr>
          <p:nvPr/>
        </p:nvSpPr>
        <p:spPr bwMode="auto">
          <a:xfrm flipV="1">
            <a:off x="4191000" y="3429000"/>
            <a:ext cx="609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9" name="Freeform 23"/>
          <p:cNvSpPr>
            <a:spLocks/>
          </p:cNvSpPr>
          <p:nvPr/>
        </p:nvSpPr>
        <p:spPr bwMode="auto">
          <a:xfrm>
            <a:off x="3797300" y="4191001"/>
            <a:ext cx="279400" cy="503239"/>
          </a:xfrm>
          <a:custGeom>
            <a:avLst/>
            <a:gdLst>
              <a:gd name="T0" fmla="*/ 104 w 176"/>
              <a:gd name="T1" fmla="*/ 0 h 317"/>
              <a:gd name="T2" fmla="*/ 80 w 176"/>
              <a:gd name="T3" fmla="*/ 60 h 317"/>
              <a:gd name="T4" fmla="*/ 173 w 176"/>
              <a:gd name="T5" fmla="*/ 111 h 317"/>
              <a:gd name="T6" fmla="*/ 101 w 176"/>
              <a:gd name="T7" fmla="*/ 189 h 317"/>
              <a:gd name="T8" fmla="*/ 26 w 176"/>
              <a:gd name="T9" fmla="*/ 198 h 317"/>
              <a:gd name="T10" fmla="*/ 14 w 176"/>
              <a:gd name="T11" fmla="*/ 276 h 317"/>
              <a:gd name="T12" fmla="*/ 107 w 176"/>
              <a:gd name="T13" fmla="*/ 315 h 317"/>
              <a:gd name="T14" fmla="*/ 152 w 176"/>
              <a:gd name="T15" fmla="*/ 28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317">
                <a:moveTo>
                  <a:pt x="104" y="0"/>
                </a:moveTo>
                <a:cubicBezTo>
                  <a:pt x="100" y="10"/>
                  <a:pt x="69" y="42"/>
                  <a:pt x="80" y="60"/>
                </a:cubicBezTo>
                <a:cubicBezTo>
                  <a:pt x="91" y="78"/>
                  <a:pt x="170" y="90"/>
                  <a:pt x="173" y="111"/>
                </a:cubicBezTo>
                <a:cubicBezTo>
                  <a:pt x="176" y="132"/>
                  <a:pt x="125" y="175"/>
                  <a:pt x="101" y="189"/>
                </a:cubicBezTo>
                <a:cubicBezTo>
                  <a:pt x="77" y="203"/>
                  <a:pt x="40" y="184"/>
                  <a:pt x="26" y="198"/>
                </a:cubicBezTo>
                <a:cubicBezTo>
                  <a:pt x="12" y="212"/>
                  <a:pt x="0" y="256"/>
                  <a:pt x="14" y="276"/>
                </a:cubicBezTo>
                <a:cubicBezTo>
                  <a:pt x="28" y="296"/>
                  <a:pt x="84" y="313"/>
                  <a:pt x="107" y="315"/>
                </a:cubicBezTo>
                <a:cubicBezTo>
                  <a:pt x="130" y="317"/>
                  <a:pt x="143" y="294"/>
                  <a:pt x="152" y="2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0" name="Freeform 24"/>
          <p:cNvSpPr>
            <a:spLocks/>
          </p:cNvSpPr>
          <p:nvPr/>
        </p:nvSpPr>
        <p:spPr bwMode="auto">
          <a:xfrm>
            <a:off x="2586038" y="3376614"/>
            <a:ext cx="157162" cy="71437"/>
          </a:xfrm>
          <a:custGeom>
            <a:avLst/>
            <a:gdLst>
              <a:gd name="T0" fmla="*/ 99 w 99"/>
              <a:gd name="T1" fmla="*/ 0 h 45"/>
              <a:gd name="T2" fmla="*/ 0 w 99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" h="45">
                <a:moveTo>
                  <a:pt x="99" y="0"/>
                </a:moveTo>
                <a:lnTo>
                  <a:pt x="0" y="45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1" name="Freeform 25"/>
          <p:cNvSpPr>
            <a:spLocks/>
          </p:cNvSpPr>
          <p:nvPr/>
        </p:nvSpPr>
        <p:spPr bwMode="auto">
          <a:xfrm>
            <a:off x="2638425" y="3395664"/>
            <a:ext cx="147638" cy="71437"/>
          </a:xfrm>
          <a:custGeom>
            <a:avLst/>
            <a:gdLst>
              <a:gd name="T0" fmla="*/ 93 w 93"/>
              <a:gd name="T1" fmla="*/ 0 h 45"/>
              <a:gd name="T2" fmla="*/ 0 w 93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" h="45">
                <a:moveTo>
                  <a:pt x="93" y="0"/>
                </a:moveTo>
                <a:lnTo>
                  <a:pt x="0" y="45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2" name="Freeform 26"/>
          <p:cNvSpPr>
            <a:spLocks/>
          </p:cNvSpPr>
          <p:nvPr/>
        </p:nvSpPr>
        <p:spPr bwMode="auto">
          <a:xfrm>
            <a:off x="2609852" y="3386139"/>
            <a:ext cx="157163" cy="71437"/>
          </a:xfrm>
          <a:custGeom>
            <a:avLst/>
            <a:gdLst>
              <a:gd name="T0" fmla="*/ 99 w 99"/>
              <a:gd name="T1" fmla="*/ 0 h 45"/>
              <a:gd name="T2" fmla="*/ 0 w 99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" h="45">
                <a:moveTo>
                  <a:pt x="99" y="0"/>
                </a:moveTo>
                <a:lnTo>
                  <a:pt x="0" y="45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9" name="Freeform 13"/>
          <p:cNvSpPr>
            <a:spLocks/>
          </p:cNvSpPr>
          <p:nvPr/>
        </p:nvSpPr>
        <p:spPr bwMode="auto">
          <a:xfrm>
            <a:off x="917575" y="2879726"/>
            <a:ext cx="2482850" cy="949325"/>
          </a:xfrm>
          <a:custGeom>
            <a:avLst/>
            <a:gdLst>
              <a:gd name="T0" fmla="*/ 1447 w 1564"/>
              <a:gd name="T1" fmla="*/ 100 h 598"/>
              <a:gd name="T2" fmla="*/ 1513 w 1564"/>
              <a:gd name="T3" fmla="*/ 73 h 598"/>
              <a:gd name="T4" fmla="*/ 1564 w 1564"/>
              <a:gd name="T5" fmla="*/ 106 h 598"/>
              <a:gd name="T6" fmla="*/ 1516 w 1564"/>
              <a:gd name="T7" fmla="*/ 178 h 598"/>
              <a:gd name="T8" fmla="*/ 1318 w 1564"/>
              <a:gd name="T9" fmla="*/ 268 h 598"/>
              <a:gd name="T10" fmla="*/ 1150 w 1564"/>
              <a:gd name="T11" fmla="*/ 349 h 598"/>
              <a:gd name="T12" fmla="*/ 1054 w 1564"/>
              <a:gd name="T13" fmla="*/ 346 h 598"/>
              <a:gd name="T14" fmla="*/ 955 w 1564"/>
              <a:gd name="T15" fmla="*/ 322 h 598"/>
              <a:gd name="T16" fmla="*/ 811 w 1564"/>
              <a:gd name="T17" fmla="*/ 241 h 598"/>
              <a:gd name="T18" fmla="*/ 574 w 1564"/>
              <a:gd name="T19" fmla="*/ 202 h 598"/>
              <a:gd name="T20" fmla="*/ 493 w 1564"/>
              <a:gd name="T21" fmla="*/ 31 h 598"/>
              <a:gd name="T22" fmla="*/ 403 w 1564"/>
              <a:gd name="T23" fmla="*/ 19 h 598"/>
              <a:gd name="T24" fmla="*/ 343 w 1564"/>
              <a:gd name="T25" fmla="*/ 67 h 598"/>
              <a:gd name="T26" fmla="*/ 271 w 1564"/>
              <a:gd name="T27" fmla="*/ 55 h 598"/>
              <a:gd name="T28" fmla="*/ 217 w 1564"/>
              <a:gd name="T29" fmla="*/ 151 h 598"/>
              <a:gd name="T30" fmla="*/ 82 w 1564"/>
              <a:gd name="T31" fmla="*/ 175 h 598"/>
              <a:gd name="T32" fmla="*/ 4 w 1564"/>
              <a:gd name="T33" fmla="*/ 265 h 598"/>
              <a:gd name="T34" fmla="*/ 109 w 1564"/>
              <a:gd name="T35" fmla="*/ 352 h 598"/>
              <a:gd name="T36" fmla="*/ 277 w 1564"/>
              <a:gd name="T37" fmla="*/ 340 h 598"/>
              <a:gd name="T38" fmla="*/ 313 w 1564"/>
              <a:gd name="T39" fmla="*/ 424 h 598"/>
              <a:gd name="T40" fmla="*/ 286 w 1564"/>
              <a:gd name="T41" fmla="*/ 538 h 598"/>
              <a:gd name="T42" fmla="*/ 562 w 1564"/>
              <a:gd name="T43" fmla="*/ 595 h 598"/>
              <a:gd name="T44" fmla="*/ 691 w 1564"/>
              <a:gd name="T45" fmla="*/ 55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4" h="598">
                <a:moveTo>
                  <a:pt x="1447" y="100"/>
                </a:moveTo>
                <a:cubicBezTo>
                  <a:pt x="1458" y="96"/>
                  <a:pt x="1494" y="72"/>
                  <a:pt x="1513" y="73"/>
                </a:cubicBezTo>
                <a:cubicBezTo>
                  <a:pt x="1532" y="74"/>
                  <a:pt x="1564" y="89"/>
                  <a:pt x="1564" y="106"/>
                </a:cubicBezTo>
                <a:cubicBezTo>
                  <a:pt x="1564" y="123"/>
                  <a:pt x="1557" y="151"/>
                  <a:pt x="1516" y="178"/>
                </a:cubicBezTo>
                <a:cubicBezTo>
                  <a:pt x="1475" y="205"/>
                  <a:pt x="1379" y="240"/>
                  <a:pt x="1318" y="268"/>
                </a:cubicBezTo>
                <a:cubicBezTo>
                  <a:pt x="1257" y="296"/>
                  <a:pt x="1194" y="336"/>
                  <a:pt x="1150" y="349"/>
                </a:cubicBezTo>
                <a:cubicBezTo>
                  <a:pt x="1106" y="362"/>
                  <a:pt x="1086" y="350"/>
                  <a:pt x="1054" y="346"/>
                </a:cubicBezTo>
                <a:cubicBezTo>
                  <a:pt x="1022" y="342"/>
                  <a:pt x="996" y="340"/>
                  <a:pt x="955" y="322"/>
                </a:cubicBezTo>
                <a:cubicBezTo>
                  <a:pt x="914" y="304"/>
                  <a:pt x="874" y="261"/>
                  <a:pt x="811" y="241"/>
                </a:cubicBezTo>
                <a:cubicBezTo>
                  <a:pt x="748" y="221"/>
                  <a:pt x="627" y="237"/>
                  <a:pt x="574" y="202"/>
                </a:cubicBezTo>
                <a:cubicBezTo>
                  <a:pt x="521" y="167"/>
                  <a:pt x="522" y="62"/>
                  <a:pt x="493" y="31"/>
                </a:cubicBezTo>
                <a:cubicBezTo>
                  <a:pt x="464" y="0"/>
                  <a:pt x="428" y="13"/>
                  <a:pt x="403" y="19"/>
                </a:cubicBezTo>
                <a:cubicBezTo>
                  <a:pt x="378" y="25"/>
                  <a:pt x="365" y="61"/>
                  <a:pt x="343" y="67"/>
                </a:cubicBezTo>
                <a:cubicBezTo>
                  <a:pt x="321" y="73"/>
                  <a:pt x="292" y="41"/>
                  <a:pt x="271" y="55"/>
                </a:cubicBezTo>
                <a:cubicBezTo>
                  <a:pt x="250" y="69"/>
                  <a:pt x="249" y="131"/>
                  <a:pt x="217" y="151"/>
                </a:cubicBezTo>
                <a:cubicBezTo>
                  <a:pt x="185" y="171"/>
                  <a:pt x="118" y="156"/>
                  <a:pt x="82" y="175"/>
                </a:cubicBezTo>
                <a:cubicBezTo>
                  <a:pt x="46" y="194"/>
                  <a:pt x="0" y="236"/>
                  <a:pt x="4" y="265"/>
                </a:cubicBezTo>
                <a:cubicBezTo>
                  <a:pt x="8" y="294"/>
                  <a:pt x="64" y="340"/>
                  <a:pt x="109" y="352"/>
                </a:cubicBezTo>
                <a:cubicBezTo>
                  <a:pt x="154" y="364"/>
                  <a:pt x="243" y="328"/>
                  <a:pt x="277" y="340"/>
                </a:cubicBezTo>
                <a:cubicBezTo>
                  <a:pt x="311" y="352"/>
                  <a:pt x="312" y="391"/>
                  <a:pt x="313" y="424"/>
                </a:cubicBezTo>
                <a:cubicBezTo>
                  <a:pt x="314" y="457"/>
                  <a:pt x="244" y="509"/>
                  <a:pt x="286" y="538"/>
                </a:cubicBezTo>
                <a:cubicBezTo>
                  <a:pt x="328" y="567"/>
                  <a:pt x="495" y="592"/>
                  <a:pt x="562" y="595"/>
                </a:cubicBezTo>
                <a:cubicBezTo>
                  <a:pt x="629" y="598"/>
                  <a:pt x="664" y="566"/>
                  <a:pt x="691" y="55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69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enar.WSDOT\Desktop\Bridge_Damage\Girder 1A Inside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2667000"/>
            <a:ext cx="4232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Girder 1A Inside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7" y="2667000"/>
            <a:ext cx="4232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Concrete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14012" y="1828800"/>
            <a:ext cx="6297111" cy="609600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Minor Spalling of Concrete</a:t>
            </a:r>
          </a:p>
        </p:txBody>
      </p:sp>
    </p:spTree>
    <p:extLst>
      <p:ext uri="{BB962C8B-B14F-4D97-AF65-F5344CB8AC3E}">
        <p14:creationId xmlns:p14="http://schemas.microsoft.com/office/powerpoint/2010/main" val="386609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lenar.WSDOT\Desktop\Bridge_Damage\Girder1A Outside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5" y="2428013"/>
            <a:ext cx="41417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Documents and Settings\allenar.WSDOT\Desktop\Bridge_Damage\Girder1A Outside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5" y="2428013"/>
            <a:ext cx="41417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Concrete Girder</a:t>
            </a:r>
          </a:p>
          <a:p>
            <a:pPr algn="l" eaLnBrk="1" hangingPunct="1">
              <a:defRPr/>
            </a:pPr>
            <a:endParaRPr lang="en-US" sz="3600" dirty="0">
              <a:solidFill>
                <a:srgbClr val="1D7D5B"/>
              </a:solidFill>
              <a:latin typeface="Arial Black"/>
              <a:cs typeface="Arial Black"/>
            </a:endParaRP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17437" y="1718825"/>
            <a:ext cx="6096000" cy="468197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Full Depth Web Cracks</a:t>
            </a:r>
          </a:p>
        </p:txBody>
      </p:sp>
    </p:spTree>
    <p:extLst>
      <p:ext uri="{BB962C8B-B14F-4D97-AF65-F5344CB8AC3E}">
        <p14:creationId xmlns:p14="http://schemas.microsoft.com/office/powerpoint/2010/main" val="246036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001\BBIdamage\050799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614262"/>
            <a:ext cx="5410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03215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Concrete Girder</a:t>
            </a:r>
          </a:p>
          <a:p>
            <a:pPr algn="l" eaLnBrk="1" hangingPunct="1">
              <a:defRPr/>
            </a:pPr>
            <a:endParaRPr lang="en-US" sz="3600" dirty="0">
              <a:solidFill>
                <a:srgbClr val="1D7D5B"/>
              </a:solidFill>
              <a:latin typeface="Arial Black"/>
              <a:cs typeface="Arial Black"/>
            </a:endParaRP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15476" y="1995801"/>
            <a:ext cx="8915400" cy="483451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Bottom Flange Spalling with Rebar Fracture</a:t>
            </a:r>
          </a:p>
        </p:txBody>
      </p:sp>
    </p:spTree>
    <p:extLst>
      <p:ext uri="{BB962C8B-B14F-4D97-AF65-F5344CB8AC3E}">
        <p14:creationId xmlns:p14="http://schemas.microsoft.com/office/powerpoint/2010/main" val="33215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>
            <a:spLocks noChangeAspect="1"/>
          </p:cNvSpPr>
          <p:nvPr/>
        </p:nvSpPr>
        <p:spPr>
          <a:xfrm>
            <a:off x="1479472" y="2077267"/>
            <a:ext cx="6151562" cy="430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60386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Steel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676400" y="1502069"/>
            <a:ext cx="5791200" cy="458706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Minor Paint Flaking</a:t>
            </a:r>
          </a:p>
        </p:txBody>
      </p:sp>
    </p:spTree>
    <p:extLst>
      <p:ext uri="{BB962C8B-B14F-4D97-AF65-F5344CB8AC3E}">
        <p14:creationId xmlns:p14="http://schemas.microsoft.com/office/powerpoint/2010/main" val="219359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 noChangeAspect="1"/>
          </p:cNvSpPr>
          <p:nvPr/>
        </p:nvSpPr>
        <p:spPr>
          <a:xfrm>
            <a:off x="1673901" y="2383201"/>
            <a:ext cx="5779960" cy="383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1D7D5B"/>
                </a:solidFill>
                <a:latin typeface="Arial Black"/>
                <a:cs typeface="Arial Black"/>
              </a:rPr>
              <a:t>7. Girders </a:t>
            </a:r>
            <a:r>
              <a:rPr lang="en-US" altLang="en-US" sz="3600" dirty="0">
                <a:solidFill>
                  <a:srgbClr val="1D7D5B"/>
                </a:solidFill>
                <a:latin typeface="Arial Black"/>
                <a:cs typeface="Arial Black"/>
              </a:rPr>
              <a:t>(cont’d)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Steel Girder</a:t>
            </a:r>
          </a:p>
          <a:p>
            <a:pPr algn="l" eaLnBrk="1" hangingPunct="1">
              <a:defRPr/>
            </a:pPr>
            <a:endParaRPr lang="en-US" altLang="en-US" sz="3600" b="1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94297" y="1752600"/>
            <a:ext cx="6934200" cy="500406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Anchor Bolt Damage</a:t>
            </a:r>
          </a:p>
        </p:txBody>
      </p:sp>
    </p:spTree>
    <p:extLst>
      <p:ext uri="{BB962C8B-B14F-4D97-AF65-F5344CB8AC3E}">
        <p14:creationId xmlns:p14="http://schemas.microsoft.com/office/powerpoint/2010/main" val="3941759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WSDOT_PPT_TEMPLATE_PRINT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SDOT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WSDOT_PPT_TEMPLATE_PRINTVERSION</Template>
  <TotalTime>33</TotalTime>
  <Words>370</Words>
  <Application>Microsoft Office PowerPoint</Application>
  <PresentationFormat>On-screen Show (4:3)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Garamond</vt:lpstr>
      <vt:lpstr>Times New Roman</vt:lpstr>
      <vt:lpstr>Wingdings</vt:lpstr>
      <vt:lpstr>WSDOT_PPT_TEMPLATE_PRINTVERSION</vt:lpstr>
      <vt:lpstr>WSDOT CONTENT SLIDES</vt:lpstr>
      <vt:lpstr>PowerPoint Presentation</vt:lpstr>
      <vt:lpstr>10 Steps of Assessment</vt:lpstr>
      <vt:lpstr>Seventh and Eighth Parts  Girders and Soffit</vt:lpstr>
      <vt:lpstr>7. Girders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</vt:lpstr>
      <vt:lpstr>PowerPoint Presentation</vt:lpstr>
      <vt:lpstr>PowerPoint Presentation</vt:lpstr>
      <vt:lpstr>PowerPoint Presentation</vt:lpstr>
      <vt:lpstr>8. Deck Soffit (underside)</vt:lpstr>
      <vt:lpstr>PowerPoint Presentation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Teri</dc:creator>
  <cp:lastModifiedBy>Williams, Stephanie</cp:lastModifiedBy>
  <cp:revision>20</cp:revision>
  <cp:lastPrinted>2015-12-15T18:11:53Z</cp:lastPrinted>
  <dcterms:created xsi:type="dcterms:W3CDTF">2017-03-07T23:19:12Z</dcterms:created>
  <dcterms:modified xsi:type="dcterms:W3CDTF">2017-04-18T18:23:39Z</dcterms:modified>
  <cp:contentStatus/>
</cp:coreProperties>
</file>